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62" r:id="rId3"/>
    <p:sldId id="263" r:id="rId4"/>
    <p:sldId id="264" r:id="rId5"/>
    <p:sldId id="265" r:id="rId6"/>
    <p:sldId id="282" r:id="rId7"/>
    <p:sldId id="266" r:id="rId8"/>
    <p:sldId id="267" r:id="rId9"/>
    <p:sldId id="283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4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D740A53-7759-421A-A9BB-C293CB5AA0E9}">
          <p14:sldIdLst>
            <p14:sldId id="256"/>
          </p14:sldIdLst>
        </p14:section>
        <p14:section name="无标题节" id="{F1549F7C-7130-479F-B7A6-766E83B710E2}">
          <p14:sldIdLst>
            <p14:sldId id="262"/>
            <p14:sldId id="263"/>
            <p14:sldId id="264"/>
            <p14:sldId id="265"/>
            <p14:sldId id="282"/>
            <p14:sldId id="266"/>
            <p14:sldId id="267"/>
            <p14:sldId id="283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84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347DC-AF1C-4A9F-A7C3-1D58EB9D5666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ADA5071-314A-4E41-AA2A-7169AD997AB5}">
      <dgm:prSet phldrT="[文本]" custT="1"/>
      <dgm:spPr/>
      <dgm:t>
        <a:bodyPr/>
        <a:lstStyle/>
        <a:p>
          <a:r>
            <a:rPr lang="zh-CN" altLang="en-US" sz="1800" dirty="0"/>
            <a:t>调度器</a:t>
          </a:r>
        </a:p>
      </dgm:t>
    </dgm:pt>
    <dgm:pt modelId="{69928249-4437-47FF-8D5E-149B3CE1043F}" type="parTrans" cxnId="{7660DFD2-0308-41EF-948F-31EB41A00BB3}">
      <dgm:prSet/>
      <dgm:spPr/>
      <dgm:t>
        <a:bodyPr/>
        <a:lstStyle/>
        <a:p>
          <a:endParaRPr lang="zh-CN" altLang="en-US" sz="1800"/>
        </a:p>
      </dgm:t>
    </dgm:pt>
    <dgm:pt modelId="{80F0DF28-7330-411A-8A98-EA32344753E5}" type="sibTrans" cxnId="{7660DFD2-0308-41EF-948F-31EB41A00BB3}">
      <dgm:prSet custT="1"/>
      <dgm:spPr/>
      <dgm:t>
        <a:bodyPr/>
        <a:lstStyle/>
        <a:p>
          <a:r>
            <a:rPr lang="zh-CN" altLang="en-US" sz="1800" dirty="0"/>
            <a:t>网卡</a:t>
          </a:r>
        </a:p>
      </dgm:t>
    </dgm:pt>
    <dgm:pt modelId="{E4844A16-D191-4BEC-B587-4A05EED43290}">
      <dgm:prSet phldrT="[文本]" custT="1"/>
      <dgm:spPr/>
      <dgm:t>
        <a:bodyPr/>
        <a:lstStyle/>
        <a:p>
          <a:r>
            <a:rPr lang="zh-CN" altLang="en-US" sz="1800" dirty="0"/>
            <a:t>负载</a:t>
          </a:r>
          <a:endParaRPr lang="en-US" altLang="zh-CN" sz="1800" dirty="0"/>
        </a:p>
        <a:p>
          <a:r>
            <a:rPr lang="zh-CN" altLang="en-US" sz="1800" dirty="0"/>
            <a:t>均衡</a:t>
          </a:r>
        </a:p>
      </dgm:t>
    </dgm:pt>
    <dgm:pt modelId="{26C7EB3F-2305-47D3-81A6-248785154F19}" type="parTrans" cxnId="{FD6EC9B5-7328-47C5-94DE-95345F50D824}">
      <dgm:prSet/>
      <dgm:spPr/>
      <dgm:t>
        <a:bodyPr/>
        <a:lstStyle/>
        <a:p>
          <a:endParaRPr lang="zh-CN" altLang="en-US" sz="1800"/>
        </a:p>
      </dgm:t>
    </dgm:pt>
    <dgm:pt modelId="{1626EC70-D812-4D59-AB4E-C0C55A7EE13B}" type="sibTrans" cxnId="{FD6EC9B5-7328-47C5-94DE-95345F50D824}">
      <dgm:prSet custT="1"/>
      <dgm:spPr/>
      <dgm:t>
        <a:bodyPr/>
        <a:lstStyle/>
        <a:p>
          <a:r>
            <a:rPr lang="en-US" altLang="zh-CN" sz="1800" dirty="0"/>
            <a:t>CPU</a:t>
          </a:r>
          <a:r>
            <a:rPr lang="zh-CN" altLang="en-US" sz="1800" dirty="0"/>
            <a:t>核心</a:t>
          </a:r>
        </a:p>
      </dgm:t>
    </dgm:pt>
    <dgm:pt modelId="{A1FB59E5-AA6B-4C96-B080-85A32AB7320A}">
      <dgm:prSet phldrT="[文本]" custT="1"/>
      <dgm:spPr/>
      <dgm:t>
        <a:bodyPr/>
        <a:lstStyle/>
        <a:p>
          <a:r>
            <a:rPr lang="zh-CN" altLang="en-US" sz="1800" dirty="0"/>
            <a:t>数据流</a:t>
          </a:r>
        </a:p>
      </dgm:t>
    </dgm:pt>
    <dgm:pt modelId="{9FC72AC2-88F5-468E-A656-497A50D24013}" type="parTrans" cxnId="{29EFB36B-E5E6-4A2C-98D0-10374569955E}">
      <dgm:prSet/>
      <dgm:spPr/>
      <dgm:t>
        <a:bodyPr/>
        <a:lstStyle/>
        <a:p>
          <a:endParaRPr lang="zh-CN" altLang="en-US" sz="1800"/>
        </a:p>
      </dgm:t>
    </dgm:pt>
    <dgm:pt modelId="{D16B1520-BAA3-412C-B813-64DC7AC2E84F}" type="sibTrans" cxnId="{29EFB36B-E5E6-4A2C-98D0-10374569955E}">
      <dgm:prSet custT="1"/>
      <dgm:spPr/>
      <dgm:t>
        <a:bodyPr/>
        <a:lstStyle/>
        <a:p>
          <a:r>
            <a:rPr lang="zh-CN" altLang="en-US" sz="1800" dirty="0"/>
            <a:t>数据包</a:t>
          </a:r>
        </a:p>
      </dgm:t>
    </dgm:pt>
    <dgm:pt modelId="{C59DBDFF-182D-4254-8D12-77682B96D1B6}">
      <dgm:prSet phldrT="[文本]" custT="1"/>
      <dgm:spPr/>
      <dgm:t>
        <a:bodyPr/>
        <a:lstStyle/>
        <a:p>
          <a:r>
            <a:rPr lang="zh-CN" altLang="en-US" sz="1800" dirty="0"/>
            <a:t>分发</a:t>
          </a:r>
        </a:p>
      </dgm:t>
    </dgm:pt>
    <dgm:pt modelId="{1C01F275-1F24-4289-82BD-F8D717BD5794}" type="parTrans" cxnId="{10CE84A1-9F8E-4C79-B80D-F4006E119B4A}">
      <dgm:prSet/>
      <dgm:spPr/>
      <dgm:t>
        <a:bodyPr/>
        <a:lstStyle/>
        <a:p>
          <a:endParaRPr lang="zh-CN" altLang="en-US" sz="1800"/>
        </a:p>
      </dgm:t>
    </dgm:pt>
    <dgm:pt modelId="{92AFF169-12F8-4BC1-911E-3147DC94DC59}" type="sibTrans" cxnId="{10CE84A1-9F8E-4C79-B80D-F4006E119B4A}">
      <dgm:prSet/>
      <dgm:spPr/>
      <dgm:t>
        <a:bodyPr/>
        <a:lstStyle/>
        <a:p>
          <a:endParaRPr lang="zh-CN" altLang="en-US" sz="1800"/>
        </a:p>
      </dgm:t>
    </dgm:pt>
    <dgm:pt modelId="{038B6111-0B97-463F-BFE5-C3F304639E0E}">
      <dgm:prSet phldrT="[文本]" custT="1"/>
      <dgm:spPr/>
      <dgm:t>
        <a:bodyPr/>
        <a:lstStyle/>
        <a:p>
          <a:endParaRPr lang="zh-CN" altLang="en-US" sz="1800" dirty="0"/>
        </a:p>
      </dgm:t>
    </dgm:pt>
    <dgm:pt modelId="{D45964FC-23F0-4FB2-9335-825E41DF6891}" type="parTrans" cxnId="{6F70572C-9407-4758-8E22-2D50403464ED}">
      <dgm:prSet/>
      <dgm:spPr/>
      <dgm:t>
        <a:bodyPr/>
        <a:lstStyle/>
        <a:p>
          <a:endParaRPr lang="zh-CN" altLang="en-US"/>
        </a:p>
      </dgm:t>
    </dgm:pt>
    <dgm:pt modelId="{845EBA20-A850-4A8E-AA07-D376EC343943}" type="sibTrans" cxnId="{6F70572C-9407-4758-8E22-2D50403464ED}">
      <dgm:prSet/>
      <dgm:spPr/>
      <dgm:t>
        <a:bodyPr/>
        <a:lstStyle/>
        <a:p>
          <a:endParaRPr lang="zh-CN" altLang="en-US"/>
        </a:p>
      </dgm:t>
    </dgm:pt>
    <dgm:pt modelId="{63C292C1-6F68-4689-B526-944FEEF85CB9}">
      <dgm:prSet phldrT="[文本]" custT="1"/>
      <dgm:spPr/>
      <dgm:t>
        <a:bodyPr/>
        <a:lstStyle/>
        <a:p>
          <a:r>
            <a:rPr lang="zh-CN" altLang="en-US" sz="1800" dirty="0"/>
            <a:t>负载感知</a:t>
          </a:r>
        </a:p>
      </dgm:t>
    </dgm:pt>
    <dgm:pt modelId="{3857FC61-F283-4743-AAAB-A5D6ADF1897C}" type="sibTrans" cxnId="{9E3434C2-25CC-4AF3-ADB6-AE18308D3E46}">
      <dgm:prSet/>
      <dgm:spPr/>
      <dgm:t>
        <a:bodyPr/>
        <a:lstStyle/>
        <a:p>
          <a:endParaRPr lang="zh-CN" altLang="en-US" sz="1800"/>
        </a:p>
      </dgm:t>
    </dgm:pt>
    <dgm:pt modelId="{B15D723C-4FBD-405D-9C5E-D8A7B3F05C97}" type="parTrans" cxnId="{9E3434C2-25CC-4AF3-ADB6-AE18308D3E46}">
      <dgm:prSet/>
      <dgm:spPr/>
      <dgm:t>
        <a:bodyPr/>
        <a:lstStyle/>
        <a:p>
          <a:endParaRPr lang="zh-CN" altLang="en-US" sz="1800"/>
        </a:p>
      </dgm:t>
    </dgm:pt>
    <dgm:pt modelId="{7E661C81-A08B-4C0A-8F4D-97CF8CDF01B8}">
      <dgm:prSet phldrT="[文本]" custT="1"/>
      <dgm:spPr/>
      <dgm:t>
        <a:bodyPr/>
        <a:lstStyle/>
        <a:p>
          <a:r>
            <a:rPr lang="zh-CN" altLang="en-US" sz="1800" dirty="0"/>
            <a:t>性能</a:t>
          </a:r>
        </a:p>
      </dgm:t>
    </dgm:pt>
    <dgm:pt modelId="{309EF235-2E9F-438B-BA3D-F2ABB8B3158B}" type="sibTrans" cxnId="{FA6C3BDD-3EB4-4D67-9D89-A0C4D6C01D5B}">
      <dgm:prSet/>
      <dgm:spPr/>
      <dgm:t>
        <a:bodyPr/>
        <a:lstStyle/>
        <a:p>
          <a:endParaRPr lang="zh-CN" altLang="en-US" sz="1800"/>
        </a:p>
      </dgm:t>
    </dgm:pt>
    <dgm:pt modelId="{66D9B3F8-2502-4070-B010-6BC42EEC794E}" type="parTrans" cxnId="{FA6C3BDD-3EB4-4D67-9D89-A0C4D6C01D5B}">
      <dgm:prSet/>
      <dgm:spPr/>
      <dgm:t>
        <a:bodyPr/>
        <a:lstStyle/>
        <a:p>
          <a:endParaRPr lang="zh-CN" altLang="en-US" sz="1800"/>
        </a:p>
      </dgm:t>
    </dgm:pt>
    <dgm:pt modelId="{A046DFDE-5A34-45D8-BD42-3E24EF3E4B7D}" type="pres">
      <dgm:prSet presAssocID="{B87347DC-AF1C-4A9F-A7C3-1D58EB9D5666}" presName="Name0" presStyleCnt="0">
        <dgm:presLayoutVars>
          <dgm:chMax/>
          <dgm:chPref/>
          <dgm:dir/>
          <dgm:animLvl val="lvl"/>
        </dgm:presLayoutVars>
      </dgm:prSet>
      <dgm:spPr/>
    </dgm:pt>
    <dgm:pt modelId="{875D191E-C995-4647-9BF6-E3C16E2D9D9F}" type="pres">
      <dgm:prSet presAssocID="{7ADA5071-314A-4E41-AA2A-7169AD997AB5}" presName="composite" presStyleCnt="0"/>
      <dgm:spPr/>
    </dgm:pt>
    <dgm:pt modelId="{8FA06AB8-ECD2-43AA-A1B7-241F2DAEFA76}" type="pres">
      <dgm:prSet presAssocID="{7ADA5071-314A-4E41-AA2A-7169AD997AB5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2610068C-57C0-400B-A56D-6A877D2697F4}" type="pres">
      <dgm:prSet presAssocID="{7ADA5071-314A-4E41-AA2A-7169AD997AB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10302F0-7D94-453F-8803-5C3E1F93FACC}" type="pres">
      <dgm:prSet presAssocID="{7ADA5071-314A-4E41-AA2A-7169AD997AB5}" presName="BalanceSpacing" presStyleCnt="0"/>
      <dgm:spPr/>
    </dgm:pt>
    <dgm:pt modelId="{A30C163D-4B64-463F-BC71-B9E1B6531505}" type="pres">
      <dgm:prSet presAssocID="{7ADA5071-314A-4E41-AA2A-7169AD997AB5}" presName="BalanceSpacing1" presStyleCnt="0"/>
      <dgm:spPr/>
    </dgm:pt>
    <dgm:pt modelId="{0113D9A6-A637-4922-A72C-FF2A0C098790}" type="pres">
      <dgm:prSet presAssocID="{80F0DF28-7330-411A-8A98-EA32344753E5}" presName="Accent1Text" presStyleLbl="node1" presStyleIdx="1" presStyleCnt="6"/>
      <dgm:spPr/>
    </dgm:pt>
    <dgm:pt modelId="{F250A851-0EEB-416E-BFB8-26D10C798241}" type="pres">
      <dgm:prSet presAssocID="{80F0DF28-7330-411A-8A98-EA32344753E5}" presName="spaceBetweenRectangles" presStyleCnt="0"/>
      <dgm:spPr/>
    </dgm:pt>
    <dgm:pt modelId="{46325983-53AA-4CE1-96B3-5465294520E2}" type="pres">
      <dgm:prSet presAssocID="{E4844A16-D191-4BEC-B587-4A05EED43290}" presName="composite" presStyleCnt="0"/>
      <dgm:spPr/>
    </dgm:pt>
    <dgm:pt modelId="{DBF87485-D717-45FF-8830-61D5B196420B}" type="pres">
      <dgm:prSet presAssocID="{E4844A16-D191-4BEC-B587-4A05EED43290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04DC0A90-D83F-4D5C-949C-6CFDE5CD4F37}" type="pres">
      <dgm:prSet presAssocID="{E4844A16-D191-4BEC-B587-4A05EED43290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AD57DD6-79B0-4874-A6AB-CAA1A10F54E7}" type="pres">
      <dgm:prSet presAssocID="{E4844A16-D191-4BEC-B587-4A05EED43290}" presName="BalanceSpacing" presStyleCnt="0"/>
      <dgm:spPr/>
    </dgm:pt>
    <dgm:pt modelId="{0B908681-82BE-4820-BAA0-6BC086AA81C2}" type="pres">
      <dgm:prSet presAssocID="{E4844A16-D191-4BEC-B587-4A05EED43290}" presName="BalanceSpacing1" presStyleCnt="0"/>
      <dgm:spPr/>
    </dgm:pt>
    <dgm:pt modelId="{2B31D1F3-EBBE-4351-96C5-4F24098A58E0}" type="pres">
      <dgm:prSet presAssocID="{1626EC70-D812-4D59-AB4E-C0C55A7EE13B}" presName="Accent1Text" presStyleLbl="node1" presStyleIdx="3" presStyleCnt="6"/>
      <dgm:spPr/>
    </dgm:pt>
    <dgm:pt modelId="{05A8E255-12E8-438A-A531-1ACCC43BE330}" type="pres">
      <dgm:prSet presAssocID="{1626EC70-D812-4D59-AB4E-C0C55A7EE13B}" presName="spaceBetweenRectangles" presStyleCnt="0"/>
      <dgm:spPr/>
    </dgm:pt>
    <dgm:pt modelId="{CC31854D-20C0-4181-B38F-87E36729324E}" type="pres">
      <dgm:prSet presAssocID="{A1FB59E5-AA6B-4C96-B080-85A32AB7320A}" presName="composite" presStyleCnt="0"/>
      <dgm:spPr/>
    </dgm:pt>
    <dgm:pt modelId="{6418CD45-DC63-4683-9D77-8AF4120FEA05}" type="pres">
      <dgm:prSet presAssocID="{A1FB59E5-AA6B-4C96-B080-85A32AB7320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8377216-E622-4332-AC18-791EED23EA9F}" type="pres">
      <dgm:prSet presAssocID="{A1FB59E5-AA6B-4C96-B080-85A32AB7320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E853C48-4E65-46FE-838A-8B3E6C6A629A}" type="pres">
      <dgm:prSet presAssocID="{A1FB59E5-AA6B-4C96-B080-85A32AB7320A}" presName="BalanceSpacing" presStyleCnt="0"/>
      <dgm:spPr/>
    </dgm:pt>
    <dgm:pt modelId="{52A09FE6-306A-4151-9607-33F026F5A628}" type="pres">
      <dgm:prSet presAssocID="{A1FB59E5-AA6B-4C96-B080-85A32AB7320A}" presName="BalanceSpacing1" presStyleCnt="0"/>
      <dgm:spPr/>
    </dgm:pt>
    <dgm:pt modelId="{79720440-E9C7-4F7B-81E2-933D615D0092}" type="pres">
      <dgm:prSet presAssocID="{D16B1520-BAA3-412C-B813-64DC7AC2E84F}" presName="Accent1Text" presStyleLbl="node1" presStyleIdx="5" presStyleCnt="6"/>
      <dgm:spPr/>
    </dgm:pt>
  </dgm:ptLst>
  <dgm:cxnLst>
    <dgm:cxn modelId="{6F70572C-9407-4758-8E22-2D50403464ED}" srcId="{A1FB59E5-AA6B-4C96-B080-85A32AB7320A}" destId="{038B6111-0B97-463F-BFE5-C3F304639E0E}" srcOrd="1" destOrd="0" parTransId="{D45964FC-23F0-4FB2-9335-825E41DF6891}" sibTransId="{845EBA20-A850-4A8E-AA07-D376EC343943}"/>
    <dgm:cxn modelId="{3154234B-2B69-4108-847C-E6CB1415EBF7}" type="presOf" srcId="{D16B1520-BAA3-412C-B813-64DC7AC2E84F}" destId="{79720440-E9C7-4F7B-81E2-933D615D0092}" srcOrd="0" destOrd="0" presId="urn:microsoft.com/office/officeart/2008/layout/AlternatingHexagons"/>
    <dgm:cxn modelId="{29EFB36B-E5E6-4A2C-98D0-10374569955E}" srcId="{B87347DC-AF1C-4A9F-A7C3-1D58EB9D5666}" destId="{A1FB59E5-AA6B-4C96-B080-85A32AB7320A}" srcOrd="2" destOrd="0" parTransId="{9FC72AC2-88F5-468E-A656-497A50D24013}" sibTransId="{D16B1520-BAA3-412C-B813-64DC7AC2E84F}"/>
    <dgm:cxn modelId="{27E6D24B-8981-4095-AF4E-B8656821E396}" type="presOf" srcId="{C59DBDFF-182D-4254-8D12-77682B96D1B6}" destId="{28377216-E622-4332-AC18-791EED23EA9F}" srcOrd="0" destOrd="0" presId="urn:microsoft.com/office/officeart/2008/layout/AlternatingHexagons"/>
    <dgm:cxn modelId="{F1B54758-0103-4F81-A48D-EF8255EBB4D3}" type="presOf" srcId="{7ADA5071-314A-4E41-AA2A-7169AD997AB5}" destId="{8FA06AB8-ECD2-43AA-A1B7-241F2DAEFA76}" srcOrd="0" destOrd="0" presId="urn:microsoft.com/office/officeart/2008/layout/AlternatingHexagons"/>
    <dgm:cxn modelId="{5BFB995A-8E68-4EDD-8E62-4CFFDBA14331}" type="presOf" srcId="{63C292C1-6F68-4689-B526-944FEEF85CB9}" destId="{2610068C-57C0-400B-A56D-6A877D2697F4}" srcOrd="0" destOrd="0" presId="urn:microsoft.com/office/officeart/2008/layout/AlternatingHexagons"/>
    <dgm:cxn modelId="{B98DA686-0628-4928-A730-A5EA13C11798}" type="presOf" srcId="{038B6111-0B97-463F-BFE5-C3F304639E0E}" destId="{28377216-E622-4332-AC18-791EED23EA9F}" srcOrd="0" destOrd="1" presId="urn:microsoft.com/office/officeart/2008/layout/AlternatingHexagons"/>
    <dgm:cxn modelId="{4DDF768A-5A41-449E-81C2-F0912FF51F84}" type="presOf" srcId="{80F0DF28-7330-411A-8A98-EA32344753E5}" destId="{0113D9A6-A637-4922-A72C-FF2A0C098790}" srcOrd="0" destOrd="0" presId="urn:microsoft.com/office/officeart/2008/layout/AlternatingHexagons"/>
    <dgm:cxn modelId="{E139E69A-22BD-4B02-A62F-2C2F40585F67}" type="presOf" srcId="{7E661C81-A08B-4C0A-8F4D-97CF8CDF01B8}" destId="{04DC0A90-D83F-4D5C-949C-6CFDE5CD4F37}" srcOrd="0" destOrd="0" presId="urn:microsoft.com/office/officeart/2008/layout/AlternatingHexagons"/>
    <dgm:cxn modelId="{10CE84A1-9F8E-4C79-B80D-F4006E119B4A}" srcId="{A1FB59E5-AA6B-4C96-B080-85A32AB7320A}" destId="{C59DBDFF-182D-4254-8D12-77682B96D1B6}" srcOrd="0" destOrd="0" parTransId="{1C01F275-1F24-4289-82BD-F8D717BD5794}" sibTransId="{92AFF169-12F8-4BC1-911E-3147DC94DC59}"/>
    <dgm:cxn modelId="{FD6EC9B5-7328-47C5-94DE-95345F50D824}" srcId="{B87347DC-AF1C-4A9F-A7C3-1D58EB9D5666}" destId="{E4844A16-D191-4BEC-B587-4A05EED43290}" srcOrd="1" destOrd="0" parTransId="{26C7EB3F-2305-47D3-81A6-248785154F19}" sibTransId="{1626EC70-D812-4D59-AB4E-C0C55A7EE13B}"/>
    <dgm:cxn modelId="{40AD6AB9-04F3-42DA-BC16-8AED9D1F4D6F}" type="presOf" srcId="{A1FB59E5-AA6B-4C96-B080-85A32AB7320A}" destId="{6418CD45-DC63-4683-9D77-8AF4120FEA05}" srcOrd="0" destOrd="0" presId="urn:microsoft.com/office/officeart/2008/layout/AlternatingHexagons"/>
    <dgm:cxn modelId="{9E3434C2-25CC-4AF3-ADB6-AE18308D3E46}" srcId="{7ADA5071-314A-4E41-AA2A-7169AD997AB5}" destId="{63C292C1-6F68-4689-B526-944FEEF85CB9}" srcOrd="0" destOrd="0" parTransId="{B15D723C-4FBD-405D-9C5E-D8A7B3F05C97}" sibTransId="{3857FC61-F283-4743-AAAB-A5D6ADF1897C}"/>
    <dgm:cxn modelId="{7660DFD2-0308-41EF-948F-31EB41A00BB3}" srcId="{B87347DC-AF1C-4A9F-A7C3-1D58EB9D5666}" destId="{7ADA5071-314A-4E41-AA2A-7169AD997AB5}" srcOrd="0" destOrd="0" parTransId="{69928249-4437-47FF-8D5E-149B3CE1043F}" sibTransId="{80F0DF28-7330-411A-8A98-EA32344753E5}"/>
    <dgm:cxn modelId="{4533ACDB-6310-42CF-94AC-DB5480E85389}" type="presOf" srcId="{E4844A16-D191-4BEC-B587-4A05EED43290}" destId="{DBF87485-D717-45FF-8830-61D5B196420B}" srcOrd="0" destOrd="0" presId="urn:microsoft.com/office/officeart/2008/layout/AlternatingHexagons"/>
    <dgm:cxn modelId="{FA6C3BDD-3EB4-4D67-9D89-A0C4D6C01D5B}" srcId="{E4844A16-D191-4BEC-B587-4A05EED43290}" destId="{7E661C81-A08B-4C0A-8F4D-97CF8CDF01B8}" srcOrd="0" destOrd="0" parTransId="{66D9B3F8-2502-4070-B010-6BC42EEC794E}" sibTransId="{309EF235-2E9F-438B-BA3D-F2ABB8B3158B}"/>
    <dgm:cxn modelId="{5E6750DD-EE66-4599-8CE5-6EEA4AD5FE69}" type="presOf" srcId="{B87347DC-AF1C-4A9F-A7C3-1D58EB9D5666}" destId="{A046DFDE-5A34-45D8-BD42-3E24EF3E4B7D}" srcOrd="0" destOrd="0" presId="urn:microsoft.com/office/officeart/2008/layout/AlternatingHexagons"/>
    <dgm:cxn modelId="{B5F536E2-26F1-4E74-8154-96C7D0926D61}" type="presOf" srcId="{1626EC70-D812-4D59-AB4E-C0C55A7EE13B}" destId="{2B31D1F3-EBBE-4351-96C5-4F24098A58E0}" srcOrd="0" destOrd="0" presId="urn:microsoft.com/office/officeart/2008/layout/AlternatingHexagons"/>
    <dgm:cxn modelId="{C172FE5F-52C6-428F-A152-CEFAEA04941E}" type="presParOf" srcId="{A046DFDE-5A34-45D8-BD42-3E24EF3E4B7D}" destId="{875D191E-C995-4647-9BF6-E3C16E2D9D9F}" srcOrd="0" destOrd="0" presId="urn:microsoft.com/office/officeart/2008/layout/AlternatingHexagons"/>
    <dgm:cxn modelId="{06FB976C-F498-4EDA-B4A6-B41222541130}" type="presParOf" srcId="{875D191E-C995-4647-9BF6-E3C16E2D9D9F}" destId="{8FA06AB8-ECD2-43AA-A1B7-241F2DAEFA76}" srcOrd="0" destOrd="0" presId="urn:microsoft.com/office/officeart/2008/layout/AlternatingHexagons"/>
    <dgm:cxn modelId="{5CAE11D1-0A36-4402-B9C7-9B56DC1EEADC}" type="presParOf" srcId="{875D191E-C995-4647-9BF6-E3C16E2D9D9F}" destId="{2610068C-57C0-400B-A56D-6A877D2697F4}" srcOrd="1" destOrd="0" presId="urn:microsoft.com/office/officeart/2008/layout/AlternatingHexagons"/>
    <dgm:cxn modelId="{44625FBA-A696-44F9-BF28-4DA66FB6482A}" type="presParOf" srcId="{875D191E-C995-4647-9BF6-E3C16E2D9D9F}" destId="{F10302F0-7D94-453F-8803-5C3E1F93FACC}" srcOrd="2" destOrd="0" presId="urn:microsoft.com/office/officeart/2008/layout/AlternatingHexagons"/>
    <dgm:cxn modelId="{BE25EF71-E124-47D2-844A-303B02E7D9AF}" type="presParOf" srcId="{875D191E-C995-4647-9BF6-E3C16E2D9D9F}" destId="{A30C163D-4B64-463F-BC71-B9E1B6531505}" srcOrd="3" destOrd="0" presId="urn:microsoft.com/office/officeart/2008/layout/AlternatingHexagons"/>
    <dgm:cxn modelId="{ABF59880-445C-442E-86BD-142B86721E71}" type="presParOf" srcId="{875D191E-C995-4647-9BF6-E3C16E2D9D9F}" destId="{0113D9A6-A637-4922-A72C-FF2A0C098790}" srcOrd="4" destOrd="0" presId="urn:microsoft.com/office/officeart/2008/layout/AlternatingHexagons"/>
    <dgm:cxn modelId="{34757F24-5F1C-44BE-8BF2-7CBF5030091E}" type="presParOf" srcId="{A046DFDE-5A34-45D8-BD42-3E24EF3E4B7D}" destId="{F250A851-0EEB-416E-BFB8-26D10C798241}" srcOrd="1" destOrd="0" presId="urn:microsoft.com/office/officeart/2008/layout/AlternatingHexagons"/>
    <dgm:cxn modelId="{8F1C3889-06C4-4005-93FC-F970C1FD25B5}" type="presParOf" srcId="{A046DFDE-5A34-45D8-BD42-3E24EF3E4B7D}" destId="{46325983-53AA-4CE1-96B3-5465294520E2}" srcOrd="2" destOrd="0" presId="urn:microsoft.com/office/officeart/2008/layout/AlternatingHexagons"/>
    <dgm:cxn modelId="{FEEF7869-2CC3-4D9A-B607-53755A544BC8}" type="presParOf" srcId="{46325983-53AA-4CE1-96B3-5465294520E2}" destId="{DBF87485-D717-45FF-8830-61D5B196420B}" srcOrd="0" destOrd="0" presId="urn:microsoft.com/office/officeart/2008/layout/AlternatingHexagons"/>
    <dgm:cxn modelId="{6CD6BBBD-CC96-4F08-AE36-A7D715416395}" type="presParOf" srcId="{46325983-53AA-4CE1-96B3-5465294520E2}" destId="{04DC0A90-D83F-4D5C-949C-6CFDE5CD4F37}" srcOrd="1" destOrd="0" presId="urn:microsoft.com/office/officeart/2008/layout/AlternatingHexagons"/>
    <dgm:cxn modelId="{76EC527A-28E6-4F84-B322-CF04B2346A4F}" type="presParOf" srcId="{46325983-53AA-4CE1-96B3-5465294520E2}" destId="{3AD57DD6-79B0-4874-A6AB-CAA1A10F54E7}" srcOrd="2" destOrd="0" presId="urn:microsoft.com/office/officeart/2008/layout/AlternatingHexagons"/>
    <dgm:cxn modelId="{F0064BC2-AC60-4462-AD15-EDE58773B945}" type="presParOf" srcId="{46325983-53AA-4CE1-96B3-5465294520E2}" destId="{0B908681-82BE-4820-BAA0-6BC086AA81C2}" srcOrd="3" destOrd="0" presId="urn:microsoft.com/office/officeart/2008/layout/AlternatingHexagons"/>
    <dgm:cxn modelId="{C800EF1C-D71C-4B4F-9B2A-B6D7A281C757}" type="presParOf" srcId="{46325983-53AA-4CE1-96B3-5465294520E2}" destId="{2B31D1F3-EBBE-4351-96C5-4F24098A58E0}" srcOrd="4" destOrd="0" presId="urn:microsoft.com/office/officeart/2008/layout/AlternatingHexagons"/>
    <dgm:cxn modelId="{020465A8-0AD7-4CD9-BCB8-CB050F424FF4}" type="presParOf" srcId="{A046DFDE-5A34-45D8-BD42-3E24EF3E4B7D}" destId="{05A8E255-12E8-438A-A531-1ACCC43BE330}" srcOrd="3" destOrd="0" presId="urn:microsoft.com/office/officeart/2008/layout/AlternatingHexagons"/>
    <dgm:cxn modelId="{263A6653-CA4B-4BE0-8273-B148471B7D85}" type="presParOf" srcId="{A046DFDE-5A34-45D8-BD42-3E24EF3E4B7D}" destId="{CC31854D-20C0-4181-B38F-87E36729324E}" srcOrd="4" destOrd="0" presId="urn:microsoft.com/office/officeart/2008/layout/AlternatingHexagons"/>
    <dgm:cxn modelId="{D912FB74-1697-4140-A409-A1D5EF86DBCE}" type="presParOf" srcId="{CC31854D-20C0-4181-B38F-87E36729324E}" destId="{6418CD45-DC63-4683-9D77-8AF4120FEA05}" srcOrd="0" destOrd="0" presId="urn:microsoft.com/office/officeart/2008/layout/AlternatingHexagons"/>
    <dgm:cxn modelId="{81B6401E-9BBC-4686-9C86-BB12B4FC0A7C}" type="presParOf" srcId="{CC31854D-20C0-4181-B38F-87E36729324E}" destId="{28377216-E622-4332-AC18-791EED23EA9F}" srcOrd="1" destOrd="0" presId="urn:microsoft.com/office/officeart/2008/layout/AlternatingHexagons"/>
    <dgm:cxn modelId="{497D1D7D-EDAB-402A-8B6D-37DC8CC78C30}" type="presParOf" srcId="{CC31854D-20C0-4181-B38F-87E36729324E}" destId="{CE853C48-4E65-46FE-838A-8B3E6C6A629A}" srcOrd="2" destOrd="0" presId="urn:microsoft.com/office/officeart/2008/layout/AlternatingHexagons"/>
    <dgm:cxn modelId="{D80CBA91-BA51-4334-B6EB-DF426A5FB219}" type="presParOf" srcId="{CC31854D-20C0-4181-B38F-87E36729324E}" destId="{52A09FE6-306A-4151-9607-33F026F5A628}" srcOrd="3" destOrd="0" presId="urn:microsoft.com/office/officeart/2008/layout/AlternatingHexagons"/>
    <dgm:cxn modelId="{4D2E564D-0661-49C5-BA53-7C67F267866D}" type="presParOf" srcId="{CC31854D-20C0-4181-B38F-87E36729324E}" destId="{79720440-E9C7-4F7B-81E2-933D615D009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06AB8-ECD2-43AA-A1B7-241F2DAEFA76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调度器</a:t>
          </a:r>
        </a:p>
      </dsp:txBody>
      <dsp:txXfrm rot="-5400000">
        <a:off x="2932264" y="234830"/>
        <a:ext cx="902150" cy="1036955"/>
      </dsp:txXfrm>
    </dsp:sp>
    <dsp:sp modelId="{2610068C-57C0-400B-A56D-6A877D2697F4}">
      <dsp:nvSpPr>
        <dsp:cNvPr id="0" name=""/>
        <dsp:cNvSpPr/>
      </dsp:nvSpPr>
      <dsp:spPr>
        <a:xfrm>
          <a:off x="4078426" y="301365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负载感知</a:t>
          </a:r>
        </a:p>
      </dsp:txBody>
      <dsp:txXfrm>
        <a:off x="4078426" y="301365"/>
        <a:ext cx="1681222" cy="903882"/>
      </dsp:txXfrm>
    </dsp:sp>
    <dsp:sp modelId="{0113D9A6-A637-4922-A72C-FF2A0C098790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网卡</a:t>
          </a:r>
        </a:p>
      </dsp:txBody>
      <dsp:txXfrm rot="-5400000">
        <a:off x="1516784" y="234830"/>
        <a:ext cx="902150" cy="1036955"/>
      </dsp:txXfrm>
    </dsp:sp>
    <dsp:sp modelId="{DBF87485-D717-45FF-8830-61D5B196420B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负载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均衡</a:t>
          </a:r>
        </a:p>
      </dsp:txBody>
      <dsp:txXfrm rot="-5400000">
        <a:off x="2221812" y="1513522"/>
        <a:ext cx="902150" cy="1036955"/>
      </dsp:txXfrm>
    </dsp:sp>
    <dsp:sp modelId="{04DC0A90-D83F-4D5C-949C-6CFDE5CD4F37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性能</a:t>
          </a:r>
        </a:p>
      </dsp:txBody>
      <dsp:txXfrm>
        <a:off x="336351" y="1580058"/>
        <a:ext cx="1626989" cy="903882"/>
      </dsp:txXfrm>
    </dsp:sp>
    <dsp:sp modelId="{2B31D1F3-EBBE-4351-96C5-4F24098A58E0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CPU</a:t>
          </a:r>
          <a:r>
            <a:rPr lang="zh-CN" altLang="en-US" sz="1800" kern="1200" dirty="0"/>
            <a:t>核心</a:t>
          </a:r>
        </a:p>
      </dsp:txBody>
      <dsp:txXfrm rot="-5400000">
        <a:off x="3637293" y="1513522"/>
        <a:ext cx="902150" cy="1036955"/>
      </dsp:txXfrm>
    </dsp:sp>
    <dsp:sp modelId="{6418CD45-DC63-4683-9D77-8AF4120FEA05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数据流</a:t>
          </a:r>
        </a:p>
      </dsp:txBody>
      <dsp:txXfrm rot="-5400000">
        <a:off x="2932264" y="2792215"/>
        <a:ext cx="902150" cy="1036955"/>
      </dsp:txXfrm>
    </dsp:sp>
    <dsp:sp modelId="{28377216-E622-4332-AC18-791EED23EA9F}">
      <dsp:nvSpPr>
        <dsp:cNvPr id="0" name=""/>
        <dsp:cNvSpPr/>
      </dsp:nvSpPr>
      <dsp:spPr>
        <a:xfrm>
          <a:off x="4078426" y="2858751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分发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</dsp:txBody>
      <dsp:txXfrm>
        <a:off x="4078426" y="2858751"/>
        <a:ext cx="1681222" cy="903882"/>
      </dsp:txXfrm>
    </dsp:sp>
    <dsp:sp modelId="{79720440-E9C7-4F7B-81E2-933D615D0092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数据包</a:t>
          </a:r>
        </a:p>
      </dsp:txBody>
      <dsp:txXfrm rot="-5400000">
        <a:off x="1516784" y="2792215"/>
        <a:ext cx="902150" cy="103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91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922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708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508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296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579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07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0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63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3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41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58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69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95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82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36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AC0A7A2-2B5A-4518-8C58-93A7FACC2AD2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239A3-0144-4D38-ADF9-1ADCE26047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62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2B3F6-523D-42AA-8A15-99A860457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2700" b="1" dirty="0" err="1"/>
              <a:t>iBalancer</a:t>
            </a:r>
            <a:r>
              <a:rPr lang="en-US" altLang="zh-CN" sz="2700" b="1" dirty="0"/>
              <a:t>: Load-Aware in-Server Flow Scheduling </a:t>
            </a:r>
            <a:br>
              <a:rPr lang="en-US" altLang="zh-CN" sz="2700" b="1" dirty="0"/>
            </a:br>
            <a:r>
              <a:rPr lang="en-US" altLang="zh-CN" sz="2700" b="1" dirty="0"/>
              <a:t>for Sub-Millisecond Tail Latency</a:t>
            </a:r>
            <a:endParaRPr lang="zh-CN" altLang="en-US" sz="27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6FCDAF-1C99-4D46-80FB-89BEF6258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Authors</a:t>
            </a:r>
            <a:r>
              <a:rPr lang="zh-CN" altLang="en-US" dirty="0">
                <a:latin typeface="+mj-ea"/>
                <a:ea typeface="+mj-ea"/>
              </a:rPr>
              <a:t>：</a:t>
            </a:r>
            <a:r>
              <a:rPr lang="en-US" altLang="zh-CN" dirty="0">
                <a:latin typeface="+mj-ea"/>
                <a:ea typeface="+mj-ea"/>
              </a:rPr>
              <a:t>Qi Zhang , Yi Liu , and Tao Liu</a:t>
            </a:r>
          </a:p>
        </p:txBody>
      </p:sp>
    </p:spTree>
    <p:extLst>
      <p:ext uri="{BB962C8B-B14F-4D97-AF65-F5344CB8AC3E}">
        <p14:creationId xmlns:p14="http://schemas.microsoft.com/office/powerpoint/2010/main" val="124050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iBalancer</a:t>
            </a:r>
            <a:r>
              <a:rPr lang="zh-CN" altLang="en-US" dirty="0"/>
              <a:t>调度器实现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F9B3F5-969B-4228-A585-62ECE1A1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1603" y="2033589"/>
            <a:ext cx="4143953" cy="32294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E9E9C4-4D90-4B10-A9CA-3B2B65FC6205}"/>
              </a:ext>
            </a:extLst>
          </p:cNvPr>
          <p:cNvSpPr txBox="1"/>
          <p:nvPr/>
        </p:nvSpPr>
        <p:spPr>
          <a:xfrm>
            <a:off x="628650" y="1848923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mTCP</a:t>
            </a:r>
            <a:r>
              <a:rPr lang="zh-CN" altLang="en-US" dirty="0"/>
              <a:t>用户空间网络栈实现，以</a:t>
            </a:r>
            <a:r>
              <a:rPr lang="en-US" altLang="zh-CN" dirty="0"/>
              <a:t>Intel DPDK</a:t>
            </a:r>
            <a:r>
              <a:rPr lang="zh-CN" altLang="en-US" dirty="0"/>
              <a:t>作为内核旁路</a:t>
            </a:r>
            <a:r>
              <a:rPr lang="en-US" altLang="zh-CN" dirty="0"/>
              <a:t>IO</a:t>
            </a:r>
            <a:r>
              <a:rPr lang="zh-CN" altLang="en-US" dirty="0"/>
              <a:t>组件。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0B5902-ED79-48D9-9DF5-C6CC4369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1" y="2397853"/>
            <a:ext cx="3548180" cy="370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45B8DA-3B30-4A11-AF22-CC4B52A82020}"/>
              </a:ext>
            </a:extLst>
          </p:cNvPr>
          <p:cNvSpPr txBox="1"/>
          <p:nvPr/>
        </p:nvSpPr>
        <p:spPr>
          <a:xfrm>
            <a:off x="628651" y="2819400"/>
            <a:ext cx="457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软件实现的调度器部分，仅有</a:t>
            </a:r>
            <a:r>
              <a:rPr lang="en-US" altLang="zh-CN" dirty="0"/>
              <a:t>Global Load Table</a:t>
            </a:r>
            <a:r>
              <a:rPr lang="zh-CN" altLang="en-US" dirty="0"/>
              <a:t>存在多线程写操作。</a:t>
            </a:r>
            <a:r>
              <a:rPr lang="en-US" altLang="zh-CN" dirty="0" err="1"/>
              <a:t>iBalancer</a:t>
            </a:r>
            <a:r>
              <a:rPr lang="zh-CN" altLang="en-US" dirty="0"/>
              <a:t>使用每个核心一个位掩码、使用</a:t>
            </a:r>
            <a:r>
              <a:rPr lang="en-US" altLang="zh-CN" dirty="0"/>
              <a:t>CAS</a:t>
            </a:r>
            <a:r>
              <a:rPr lang="zh-CN" altLang="en-US" dirty="0"/>
              <a:t>操作和缓存一致性保证线程安全。更进一步，仅在负载的估计值发生变动的时候更改全局负载表。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调度器和每个核心之间的数据包队列以环形缓冲区的形式实现，是一个一对一的生产者消费者问题。</a:t>
            </a:r>
          </a:p>
        </p:txBody>
      </p:sp>
    </p:spTree>
    <p:extLst>
      <p:ext uri="{BB962C8B-B14F-4D97-AF65-F5344CB8AC3E}">
        <p14:creationId xmlns:p14="http://schemas.microsoft.com/office/powerpoint/2010/main" val="62686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性能评估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D29996-2E3A-498A-B118-6CDCBD40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32919" y="3360449"/>
            <a:ext cx="4067743" cy="6858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FA5EAE-BADE-4D42-B4A9-C2D2793A1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32919" y="1795464"/>
            <a:ext cx="4010585" cy="1448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1E6318-5F1C-4777-A256-E0B8104F0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930" y="2203000"/>
            <a:ext cx="4096322" cy="30007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695A7B-52B3-4DDF-89A8-4DD7CA0512E9}"/>
              </a:ext>
            </a:extLst>
          </p:cNvPr>
          <p:cNvSpPr txBox="1"/>
          <p:nvPr/>
        </p:nvSpPr>
        <p:spPr>
          <a:xfrm>
            <a:off x="3570445" y="2061227"/>
            <a:ext cx="37048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评估指标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改善尾延迟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可扩展性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不同应用场景的性能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E242F2-16B5-4715-8963-9555A1F7CBD3}"/>
              </a:ext>
            </a:extLst>
          </p:cNvPr>
          <p:cNvSpPr txBox="1"/>
          <p:nvPr/>
        </p:nvSpPr>
        <p:spPr>
          <a:xfrm>
            <a:off x="899160" y="2061227"/>
            <a:ext cx="191026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比较对象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/>
              <a:t>iBalancer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/>
              <a:t>mTCP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err="1"/>
              <a:t>Shenango</a:t>
            </a: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285920-3BD6-451C-87B4-252482CD1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" y="4120426"/>
            <a:ext cx="4952625" cy="2000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136D100-40E2-4278-B1F5-DC23DFCA540B}"/>
              </a:ext>
            </a:extLst>
          </p:cNvPr>
          <p:cNvSpPr txBox="1"/>
          <p:nvPr/>
        </p:nvSpPr>
        <p:spPr>
          <a:xfrm>
            <a:off x="6105525" y="4381500"/>
            <a:ext cx="2876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轮询调度、</a:t>
            </a:r>
            <a:r>
              <a:rPr lang="en-US" altLang="zh-CN" dirty="0" err="1"/>
              <a:t>iBalancer</a:t>
            </a:r>
            <a:r>
              <a:rPr lang="zh-CN" altLang="en-US" dirty="0"/>
              <a:t>和使用</a:t>
            </a:r>
            <a:r>
              <a:rPr lang="en-US" altLang="zh-CN" dirty="0"/>
              <a:t>CPU</a:t>
            </a:r>
            <a:r>
              <a:rPr lang="zh-CN" altLang="en-US" dirty="0"/>
              <a:t>忙碌时间作为负载指示器的</a:t>
            </a:r>
            <a:r>
              <a:rPr lang="en-US" altLang="zh-CN" dirty="0" err="1"/>
              <a:t>iBalancer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iBalancer</a:t>
            </a:r>
            <a:r>
              <a:rPr lang="zh-CN" altLang="en-US" dirty="0"/>
              <a:t>尾延迟在</a:t>
            </a:r>
            <a:r>
              <a:rPr lang="en-US" altLang="zh-CN" dirty="0"/>
              <a:t>900us</a:t>
            </a:r>
            <a:r>
              <a:rPr lang="zh-CN" altLang="en-US" dirty="0"/>
              <a:t>以内，波动更小。</a:t>
            </a:r>
          </a:p>
        </p:txBody>
      </p:sp>
    </p:spTree>
    <p:extLst>
      <p:ext uri="{BB962C8B-B14F-4D97-AF65-F5344CB8AC3E}">
        <p14:creationId xmlns:p14="http://schemas.microsoft.com/office/powerpoint/2010/main" val="167021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D9F055-1784-4F1D-A5C8-282CF4AB1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2" y="1823067"/>
            <a:ext cx="4802573" cy="445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A8BC36-AC78-4568-8318-7B085BB33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383" y="2270015"/>
            <a:ext cx="4067743" cy="17814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9D43D2-3278-4F06-84C2-2FA16332A12A}"/>
              </a:ext>
            </a:extLst>
          </p:cNvPr>
          <p:cNvSpPr txBox="1"/>
          <p:nvPr/>
        </p:nvSpPr>
        <p:spPr>
          <a:xfrm>
            <a:off x="5276849" y="1823067"/>
            <a:ext cx="3526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Facebook ETC/USR</a:t>
            </a:r>
            <a:r>
              <a:rPr lang="zh-CN" altLang="en-US" dirty="0"/>
              <a:t>负载生成器，</a:t>
            </a:r>
            <a:r>
              <a:rPr lang="en-US" altLang="zh-CN" dirty="0"/>
              <a:t>75%Get/99.8%Get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Memcached</a:t>
            </a:r>
            <a:r>
              <a:rPr lang="zh-CN" altLang="en-US" dirty="0"/>
              <a:t>应用程序服务：内存密集型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尾延迟相同的时候，</a:t>
            </a:r>
            <a:r>
              <a:rPr lang="en-US" altLang="zh-CN" dirty="0" err="1"/>
              <a:t>iBalancer</a:t>
            </a:r>
            <a:r>
              <a:rPr lang="zh-CN" altLang="en-US" dirty="0"/>
              <a:t>能够允许更高的负载。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43EEE0-C828-4E5A-9109-F35C3A75CA5C}"/>
              </a:ext>
            </a:extLst>
          </p:cNvPr>
          <p:cNvSpPr txBox="1"/>
          <p:nvPr/>
        </p:nvSpPr>
        <p:spPr>
          <a:xfrm>
            <a:off x="1581150" y="132218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mTCP</a:t>
            </a:r>
            <a:r>
              <a:rPr lang="en-US" altLang="zh-CN" dirty="0"/>
              <a:t>            </a:t>
            </a:r>
            <a:r>
              <a:rPr lang="en-US" altLang="zh-CN" dirty="0" err="1"/>
              <a:t>Shenango</a:t>
            </a:r>
            <a:r>
              <a:rPr lang="en-US" altLang="zh-CN" dirty="0"/>
              <a:t>               </a:t>
            </a:r>
            <a:r>
              <a:rPr lang="en-US" altLang="zh-CN" dirty="0" err="1"/>
              <a:t>iBalancer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127A56-ACCB-41A9-9B16-3997CAA5172B}"/>
              </a:ext>
            </a:extLst>
          </p:cNvPr>
          <p:cNvSpPr txBox="1"/>
          <p:nvPr/>
        </p:nvSpPr>
        <p:spPr>
          <a:xfrm>
            <a:off x="407602" y="487110"/>
            <a:ext cx="5937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以</a:t>
            </a:r>
            <a:r>
              <a:rPr lang="en-US" altLang="zh-CN" sz="3200" dirty="0"/>
              <a:t>Memcached</a:t>
            </a:r>
            <a:r>
              <a:rPr lang="zh-CN" altLang="en-US" sz="3200" dirty="0"/>
              <a:t>为应用服务的测试</a:t>
            </a:r>
          </a:p>
        </p:txBody>
      </p:sp>
    </p:spTree>
    <p:extLst>
      <p:ext uri="{BB962C8B-B14F-4D97-AF65-F5344CB8AC3E}">
        <p14:creationId xmlns:p14="http://schemas.microsoft.com/office/powerpoint/2010/main" val="102892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可伸缩性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F3079A-F121-4AC8-9918-ED642C513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5" y="1845734"/>
            <a:ext cx="3989787" cy="3934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F1D033-3FB4-444C-806C-AEA50C372A3E}"/>
              </a:ext>
            </a:extLst>
          </p:cNvPr>
          <p:cNvSpPr txBox="1"/>
          <p:nvPr/>
        </p:nvSpPr>
        <p:spPr>
          <a:xfrm>
            <a:off x="4572000" y="1845734"/>
            <a:ext cx="4124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增加工作线程数量（工作核心数量）</a:t>
            </a:r>
            <a:endParaRPr lang="en-US" altLang="zh-CN" dirty="0"/>
          </a:p>
          <a:p>
            <a:r>
              <a:rPr lang="en-US" altLang="zh-CN" dirty="0"/>
              <a:t>4~10</a:t>
            </a:r>
            <a:r>
              <a:rPr lang="zh-CN" altLang="en-US" dirty="0"/>
              <a:t>个线程</a:t>
            </a:r>
            <a:endParaRPr lang="en-US" altLang="zh-CN" dirty="0"/>
          </a:p>
          <a:p>
            <a:r>
              <a:rPr lang="en-US" altLang="zh-CN" dirty="0" err="1"/>
              <a:t>iBalancer</a:t>
            </a:r>
            <a:r>
              <a:rPr lang="zh-CN" altLang="en-US" dirty="0"/>
              <a:t>总是吞吐量更高</a:t>
            </a:r>
          </a:p>
        </p:txBody>
      </p:sp>
    </p:spTree>
    <p:extLst>
      <p:ext uri="{BB962C8B-B14F-4D97-AF65-F5344CB8AC3E}">
        <p14:creationId xmlns:p14="http://schemas.microsoft.com/office/powerpoint/2010/main" val="4031595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长连接</a:t>
            </a:r>
            <a:r>
              <a:rPr lang="en-US" altLang="zh-CN" dirty="0"/>
              <a:t>/</a:t>
            </a:r>
            <a:r>
              <a:rPr lang="zh-CN" altLang="en-US" dirty="0"/>
              <a:t>短链接混合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E80F10-B777-4B4D-9C94-2248AFD73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45733"/>
            <a:ext cx="4011885" cy="367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D7F184-0E87-4D57-8466-D9A66F655340}"/>
              </a:ext>
            </a:extLst>
          </p:cNvPr>
          <p:cNvSpPr txBox="1"/>
          <p:nvPr/>
        </p:nvSpPr>
        <p:spPr>
          <a:xfrm>
            <a:off x="4991450" y="1845733"/>
            <a:ext cx="3375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</a:t>
            </a:r>
            <a:r>
              <a:rPr lang="zh-CN" altLang="en-US" dirty="0"/>
              <a:t>个连接，</a:t>
            </a:r>
            <a:r>
              <a:rPr lang="en-US" altLang="zh-CN" dirty="0"/>
              <a:t>80%</a:t>
            </a:r>
            <a:r>
              <a:rPr lang="zh-CN" altLang="en-US" dirty="0"/>
              <a:t>的</a:t>
            </a:r>
            <a:r>
              <a:rPr lang="en-US" altLang="zh-CN" dirty="0"/>
              <a:t>10~100ms</a:t>
            </a:r>
            <a:r>
              <a:rPr lang="zh-CN" altLang="en-US" dirty="0"/>
              <a:t>的短连接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在长连接、短链接混合的情况</a:t>
            </a:r>
            <a:r>
              <a:rPr lang="en-US" altLang="zh-CN" dirty="0" err="1"/>
              <a:t>iBalancer</a:t>
            </a:r>
            <a:r>
              <a:rPr lang="zh-CN" altLang="en-US" dirty="0"/>
              <a:t>依然表现优异。</a:t>
            </a:r>
          </a:p>
        </p:txBody>
      </p:sp>
    </p:spTree>
    <p:extLst>
      <p:ext uri="{BB962C8B-B14F-4D97-AF65-F5344CB8AC3E}">
        <p14:creationId xmlns:p14="http://schemas.microsoft.com/office/powerpoint/2010/main" val="416569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不同比例的</a:t>
            </a:r>
            <a:r>
              <a:rPr lang="en-US" altLang="zh-CN" dirty="0"/>
              <a:t>Get/Set</a:t>
            </a:r>
            <a:r>
              <a:rPr lang="zh-CN" altLang="en-US" dirty="0"/>
              <a:t>请求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9D5E25-B4B3-45C9-957E-3BE74C4F9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" y="1845734"/>
            <a:ext cx="7811590" cy="2058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8AD22F-0255-4CED-8173-8AC008EB8728}"/>
              </a:ext>
            </a:extLst>
          </p:cNvPr>
          <p:cNvSpPr txBox="1"/>
          <p:nvPr/>
        </p:nvSpPr>
        <p:spPr>
          <a:xfrm>
            <a:off x="666205" y="4211273"/>
            <a:ext cx="781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三幅图对比，</a:t>
            </a:r>
            <a:r>
              <a:rPr lang="en-US" altLang="zh-CN" dirty="0"/>
              <a:t>Set</a:t>
            </a:r>
            <a:r>
              <a:rPr lang="zh-CN" altLang="en-US" dirty="0"/>
              <a:t>比例升高时，性能下降，因为处理</a:t>
            </a:r>
            <a:r>
              <a:rPr lang="en-US" altLang="zh-CN" dirty="0"/>
              <a:t>Set</a:t>
            </a:r>
            <a:r>
              <a:rPr lang="zh-CN" altLang="en-US" dirty="0"/>
              <a:t>请求更耗时</a:t>
            </a:r>
            <a:endParaRPr lang="en-US" altLang="zh-CN" dirty="0"/>
          </a:p>
          <a:p>
            <a:r>
              <a:rPr lang="zh-CN" altLang="en-US" dirty="0"/>
              <a:t>相同尾延迟的情况下，</a:t>
            </a:r>
            <a:r>
              <a:rPr lang="en-US" altLang="zh-CN" dirty="0" err="1"/>
              <a:t>iBalancer</a:t>
            </a:r>
            <a:r>
              <a:rPr lang="zh-CN" altLang="en-US" dirty="0"/>
              <a:t>能够允许更高的负载。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702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深度学习金融诈骗识别应用服务的测试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3F81E-394E-436B-8C8E-9817EAF1F23A}"/>
              </a:ext>
            </a:extLst>
          </p:cNvPr>
          <p:cNvGrpSpPr/>
          <p:nvPr/>
        </p:nvGrpSpPr>
        <p:grpSpPr>
          <a:xfrm>
            <a:off x="822960" y="1847310"/>
            <a:ext cx="4856095" cy="3815259"/>
            <a:chOff x="822960" y="1847310"/>
            <a:chExt cx="4856095" cy="381525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A010E10-9913-42E1-B31D-D11448EBC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" y="1847310"/>
              <a:ext cx="4856094" cy="22955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FACF1DA-3F0C-4485-8929-D54EE165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1" y="4142815"/>
              <a:ext cx="4856094" cy="15197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B20B6D7-0E52-48A3-B8F2-63D9D58D896B}"/>
              </a:ext>
            </a:extLst>
          </p:cNvPr>
          <p:cNvSpPr txBox="1"/>
          <p:nvPr/>
        </p:nvSpPr>
        <p:spPr>
          <a:xfrm>
            <a:off x="5813571" y="1847310"/>
            <a:ext cx="25531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高负载的时候</a:t>
            </a:r>
            <a:r>
              <a:rPr lang="en-US" altLang="zh-CN" dirty="0" err="1"/>
              <a:t>iBalancer</a:t>
            </a:r>
            <a:r>
              <a:rPr lang="zh-CN" altLang="en-US" dirty="0"/>
              <a:t>尾延迟更低。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低负载的时候</a:t>
            </a:r>
            <a:r>
              <a:rPr lang="en-US" altLang="zh-CN" dirty="0" err="1"/>
              <a:t>Shenango</a:t>
            </a:r>
            <a:r>
              <a:rPr lang="zh-CN" altLang="en-US" dirty="0"/>
              <a:t>尾延迟更低，因为</a:t>
            </a:r>
            <a:r>
              <a:rPr lang="en-US" altLang="zh-CN" dirty="0" err="1"/>
              <a:t>Shenango</a:t>
            </a:r>
            <a:r>
              <a:rPr lang="zh-CN" altLang="en-US" dirty="0"/>
              <a:t>使用的是</a:t>
            </a:r>
            <a:r>
              <a:rPr lang="en-US" altLang="zh-CN" dirty="0"/>
              <a:t>work-stealing</a:t>
            </a:r>
            <a:r>
              <a:rPr lang="zh-CN" altLang="en-US" dirty="0"/>
              <a:t>的工作方式，避免忙碌和空闲核心同时存在。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在负载更高的时候，</a:t>
            </a:r>
            <a:r>
              <a:rPr lang="en-US" altLang="zh-CN" dirty="0" err="1"/>
              <a:t>Shenango</a:t>
            </a:r>
            <a:r>
              <a:rPr lang="zh-CN" altLang="en-US" dirty="0"/>
              <a:t>会因为部分核心负载过高而尾延迟过高</a:t>
            </a:r>
          </a:p>
        </p:txBody>
      </p:sp>
    </p:spTree>
    <p:extLst>
      <p:ext uri="{BB962C8B-B14F-4D97-AF65-F5344CB8AC3E}">
        <p14:creationId xmlns:p14="http://schemas.microsoft.com/office/powerpoint/2010/main" val="4260317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可伸缩性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93B8BB-7141-4D8F-A143-1DE82EBD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37189"/>
            <a:ext cx="5551604" cy="2570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D6DE945-EC7C-4E40-A6E5-408E77710611}"/>
              </a:ext>
            </a:extLst>
          </p:cNvPr>
          <p:cNvSpPr txBox="1"/>
          <p:nvPr/>
        </p:nvSpPr>
        <p:spPr>
          <a:xfrm>
            <a:off x="822960" y="4689446"/>
            <a:ext cx="611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各个核心不过载的情况下，系统的性能随着工作线程的增多而提升。</a:t>
            </a:r>
          </a:p>
        </p:txBody>
      </p:sp>
    </p:spTree>
    <p:extLst>
      <p:ext uri="{BB962C8B-B14F-4D97-AF65-F5344CB8AC3E}">
        <p14:creationId xmlns:p14="http://schemas.microsoft.com/office/powerpoint/2010/main" val="2810934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深度学习模型的批处理性能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BF9853-D260-4C96-9147-8F41687F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56592"/>
            <a:ext cx="5086433" cy="2295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4C7213-8C8E-4C14-85A2-D2DD048D3472}"/>
              </a:ext>
            </a:extLst>
          </p:cNvPr>
          <p:cNvSpPr txBox="1"/>
          <p:nvPr/>
        </p:nvSpPr>
        <p:spPr>
          <a:xfrm>
            <a:off x="822960" y="4269996"/>
            <a:ext cx="807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Shenango</a:t>
            </a:r>
            <a:r>
              <a:rPr lang="zh-CN" altLang="en-US" dirty="0"/>
              <a:t>因为采用用户空间线程和流数量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的设计不便于批处理，不参与比较。</a:t>
            </a:r>
            <a:endParaRPr lang="en-US" altLang="zh-CN" dirty="0"/>
          </a:p>
          <a:p>
            <a:r>
              <a:rPr lang="zh-CN" altLang="en-US" dirty="0"/>
              <a:t>一次批处理的量越大，吞吐量越高。</a:t>
            </a:r>
          </a:p>
        </p:txBody>
      </p:sp>
    </p:spTree>
    <p:extLst>
      <p:ext uri="{BB962C8B-B14F-4D97-AF65-F5344CB8AC3E}">
        <p14:creationId xmlns:p14="http://schemas.microsoft.com/office/powerpoint/2010/main" val="342613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长短连接混合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2AE6F5-66D2-4433-B2FF-EE7212ED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66828"/>
            <a:ext cx="6261123" cy="272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DBEAAF-FF58-4DFC-A4E1-03C77E7BDDC7}"/>
              </a:ext>
            </a:extLst>
          </p:cNvPr>
          <p:cNvSpPr txBox="1"/>
          <p:nvPr/>
        </p:nvSpPr>
        <p:spPr>
          <a:xfrm>
            <a:off x="822960" y="4697835"/>
            <a:ext cx="744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iBalancer</a:t>
            </a:r>
            <a:r>
              <a:rPr lang="zh-CN" altLang="en-US" dirty="0"/>
              <a:t>能够承载更高的负载。</a:t>
            </a:r>
            <a:endParaRPr lang="en-US" altLang="zh-CN" dirty="0"/>
          </a:p>
          <a:p>
            <a:r>
              <a:rPr lang="zh-CN" altLang="en-US" dirty="0"/>
              <a:t>低负载时</a:t>
            </a:r>
            <a:r>
              <a:rPr lang="en-US" altLang="zh-CN" dirty="0" err="1"/>
              <a:t>Shenango</a:t>
            </a:r>
            <a:r>
              <a:rPr lang="zh-CN" altLang="en-US" dirty="0"/>
              <a:t>采用</a:t>
            </a:r>
            <a:r>
              <a:rPr lang="en-US" altLang="zh-CN" dirty="0"/>
              <a:t>work-stealing</a:t>
            </a:r>
            <a:r>
              <a:rPr lang="zh-CN" altLang="en-US" dirty="0"/>
              <a:t>的优势依然显现出来。</a:t>
            </a:r>
          </a:p>
        </p:txBody>
      </p:sp>
    </p:spTree>
    <p:extLst>
      <p:ext uri="{BB962C8B-B14F-4D97-AF65-F5344CB8AC3E}">
        <p14:creationId xmlns:p14="http://schemas.microsoft.com/office/powerpoint/2010/main" val="134115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C97FC4A2-B8EC-4621-81CA-768E3D4457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223959"/>
              </p:ext>
            </p:extLst>
          </p:nvPr>
        </p:nvGraphicFramePr>
        <p:xfrm>
          <a:off x="1524000" y="190872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B182F-1082-4951-AD6F-B1498767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iBalancer</a:t>
            </a:r>
            <a:r>
              <a:rPr lang="zh-CN" altLang="en-US" dirty="0"/>
              <a:t>设计总结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D60B0-1D67-48D3-908F-D12DAFB77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内核旁路网络系统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调度器线程和网卡硬件协同调度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调度器线程根据核心负载调度新数据流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网卡硬件直接分发数据包到核心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调度线程以轮询间隔时间</a:t>
            </a:r>
            <a:r>
              <a:rPr lang="en-US" altLang="zh-CN" dirty="0"/>
              <a:t>PTI</a:t>
            </a:r>
            <a:r>
              <a:rPr lang="zh-CN" altLang="en-US" dirty="0"/>
              <a:t>为核心负载依据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6.</a:t>
            </a:r>
            <a:r>
              <a:rPr lang="zh-CN" altLang="en-US" dirty="0"/>
              <a:t>使用大、小两个滑动窗口观测负载变动</a:t>
            </a:r>
          </a:p>
        </p:txBody>
      </p:sp>
    </p:spTree>
    <p:extLst>
      <p:ext uri="{BB962C8B-B14F-4D97-AF65-F5344CB8AC3E}">
        <p14:creationId xmlns:p14="http://schemas.microsoft.com/office/powerpoint/2010/main" val="3010894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22AAB-CA1C-43BF-B69E-4ACC3B78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吞吐量更高</a:t>
            </a:r>
            <a:endParaRPr lang="en-US" altLang="zh-CN" dirty="0"/>
          </a:p>
          <a:p>
            <a:r>
              <a:rPr lang="zh-CN" altLang="en-US" dirty="0"/>
              <a:t>尾延迟更低</a:t>
            </a:r>
            <a:endParaRPr lang="en-US" altLang="zh-CN" dirty="0"/>
          </a:p>
          <a:p>
            <a:r>
              <a:rPr lang="zh-CN" altLang="en-US" dirty="0"/>
              <a:t>允许更高的负载</a:t>
            </a:r>
            <a:endParaRPr lang="en-US" altLang="zh-CN" dirty="0"/>
          </a:p>
          <a:p>
            <a:r>
              <a:rPr lang="zh-CN" altLang="en-US" dirty="0"/>
              <a:t>低负载时略微弱于采用</a:t>
            </a:r>
            <a:r>
              <a:rPr lang="en-US" altLang="zh-CN" dirty="0"/>
              <a:t>Work-stealing</a:t>
            </a:r>
            <a:r>
              <a:rPr lang="zh-CN" altLang="en-US" dirty="0"/>
              <a:t>的</a:t>
            </a:r>
            <a:r>
              <a:rPr lang="en-US" altLang="zh-CN" dirty="0" err="1"/>
              <a:t>Shenango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9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534853"/>
            <a:ext cx="7543800" cy="1450757"/>
          </a:xfrm>
        </p:spPr>
        <p:txBody>
          <a:bodyPr/>
          <a:lstStyle/>
          <a:p>
            <a:pPr algn="ctr"/>
            <a:r>
              <a:rPr lang="zh-CN" altLang="en-US" dirty="0"/>
              <a:t>完毕</a:t>
            </a:r>
          </a:p>
        </p:txBody>
      </p:sp>
    </p:spTree>
    <p:extLst>
      <p:ext uri="{BB962C8B-B14F-4D97-AF65-F5344CB8AC3E}">
        <p14:creationId xmlns:p14="http://schemas.microsoft.com/office/powerpoint/2010/main" val="371099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ED763-6540-498D-8AF2-DCABF885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内核旁路网络系统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9053E6-7E5A-4E3B-9BC9-F999B67E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60" y="3464427"/>
            <a:ext cx="4104762" cy="221904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33E88E4-F5F7-4341-B3D9-D866D63DAC47}"/>
              </a:ext>
            </a:extLst>
          </p:cNvPr>
          <p:cNvGrpSpPr/>
          <p:nvPr/>
        </p:nvGrpSpPr>
        <p:grpSpPr>
          <a:xfrm>
            <a:off x="1003534" y="1694821"/>
            <a:ext cx="2517394" cy="4505733"/>
            <a:chOff x="774933" y="1361154"/>
            <a:chExt cx="2933001" cy="5249604"/>
          </a:xfrm>
        </p:grpSpPr>
        <p:pic>
          <p:nvPicPr>
            <p:cNvPr id="1026" name="Picture 2" descr="Kernel Bypass = Security Bypass | The Technology Evangelist">
              <a:extLst>
                <a:ext uri="{FF2B5EF4-FFF2-40B4-BE49-F238E27FC236}">
                  <a16:creationId xmlns:a16="http://schemas.microsoft.com/office/drawing/2014/main" id="{7DF7F27C-D2A1-4DEC-B9DE-863D93F60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933" y="2537145"/>
              <a:ext cx="2933001" cy="407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3C0C5DDE-CD99-4C7A-B706-AD5A85662970}"/>
                </a:ext>
              </a:extLst>
            </p:cNvPr>
            <p:cNvSpPr/>
            <p:nvPr/>
          </p:nvSpPr>
          <p:spPr>
            <a:xfrm>
              <a:off x="1770077" y="2174887"/>
              <a:ext cx="1115736" cy="249612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 descr="无线路由器">
              <a:extLst>
                <a:ext uri="{FF2B5EF4-FFF2-40B4-BE49-F238E27FC236}">
                  <a16:creationId xmlns:a16="http://schemas.microsoft.com/office/drawing/2014/main" id="{2D4DC480-07F7-4CE6-B80E-AF4BB2939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70745" y="1361154"/>
              <a:ext cx="914400" cy="914400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0A54A98A-1E84-44A5-9EE8-0C10839CC74A}"/>
              </a:ext>
            </a:extLst>
          </p:cNvPr>
          <p:cNvSpPr txBox="1"/>
          <p:nvPr/>
        </p:nvSpPr>
        <p:spPr>
          <a:xfrm>
            <a:off x="4694051" y="2793526"/>
            <a:ext cx="39741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使用内核网络栈：</a:t>
            </a:r>
            <a:endParaRPr lang="en-US" altLang="zh-CN" dirty="0"/>
          </a:p>
          <a:p>
            <a:r>
              <a:rPr lang="zh-CN" altLang="en-US" dirty="0"/>
              <a:t>上下文切换消耗了高达</a:t>
            </a:r>
            <a:r>
              <a:rPr lang="en-US" altLang="zh-CN" dirty="0"/>
              <a:t>18%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时间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用户空间网络栈：</a:t>
            </a:r>
            <a:endParaRPr lang="en-US" altLang="zh-CN" dirty="0"/>
          </a:p>
          <a:p>
            <a:r>
              <a:rPr lang="zh-CN" altLang="en-US" dirty="0"/>
              <a:t>需要额外的硬件或软件</a:t>
            </a:r>
            <a:endParaRPr lang="en-US" altLang="zh-CN" dirty="0"/>
          </a:p>
          <a:p>
            <a:r>
              <a:rPr lang="zh-CN" altLang="en-US" dirty="0"/>
              <a:t>简化网络</a:t>
            </a:r>
            <a:r>
              <a:rPr lang="en-US" altLang="zh-CN" dirty="0"/>
              <a:t>IO</a:t>
            </a:r>
            <a:r>
              <a:rPr lang="zh-CN" altLang="en-US" dirty="0"/>
              <a:t>，更少的</a:t>
            </a:r>
            <a:r>
              <a:rPr lang="en-US" altLang="zh-CN" dirty="0"/>
              <a:t>CPU</a:t>
            </a:r>
            <a:r>
              <a:rPr lang="zh-CN" altLang="en-US" dirty="0"/>
              <a:t>时间</a:t>
            </a:r>
            <a:endParaRPr lang="en-US" altLang="zh-CN" dirty="0"/>
          </a:p>
          <a:p>
            <a:r>
              <a:rPr lang="zh-CN" altLang="en-US" dirty="0"/>
              <a:t>网络栈与应用程序集成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42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两种基本的调度策略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DE67D-94A9-4CCF-9EF0-59B7C439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076" y="1325625"/>
            <a:ext cx="4095238" cy="10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C10752-6EAD-43B4-ABD9-6E1CB889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314" y="2327487"/>
            <a:ext cx="4000000" cy="23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C8480E-1B18-49CD-87E7-790BE1D9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076" y="4752793"/>
            <a:ext cx="4095238" cy="2009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19998B-1DB8-4A77-BD57-A4731B796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12" y="2129789"/>
            <a:ext cx="3841577" cy="306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DCFC19-7E65-4E1B-AAEE-60E280AD93E0}"/>
              </a:ext>
            </a:extLst>
          </p:cNvPr>
          <p:cNvSpPr txBox="1"/>
          <p:nvPr/>
        </p:nvSpPr>
        <p:spPr>
          <a:xfrm>
            <a:off x="4442318" y="1690689"/>
            <a:ext cx="4168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以调度器线程为中心：</a:t>
            </a:r>
            <a:endParaRPr lang="en-US" altLang="zh-CN" dirty="0"/>
          </a:p>
          <a:p>
            <a:r>
              <a:rPr lang="zh-CN" altLang="en-US" dirty="0"/>
              <a:t>调度器根据</a:t>
            </a:r>
            <a:r>
              <a:rPr lang="en-US" altLang="zh-CN" dirty="0"/>
              <a:t>CPU</a:t>
            </a:r>
            <a:r>
              <a:rPr lang="zh-CN" altLang="en-US" dirty="0"/>
              <a:t>核心的负载或队列长度分发数据包，避免分发到过载的核心上；</a:t>
            </a:r>
            <a:endParaRPr lang="en-US" altLang="zh-CN" dirty="0"/>
          </a:p>
          <a:p>
            <a:r>
              <a:rPr lang="zh-CN" altLang="en-US" dirty="0"/>
              <a:t>负载评估和跨核心数据包增加了延迟；</a:t>
            </a:r>
            <a:endParaRPr lang="en-US" altLang="zh-CN" dirty="0"/>
          </a:p>
          <a:p>
            <a:r>
              <a:rPr lang="zh-CN" altLang="en-US" dirty="0"/>
              <a:t>许多内核旁路系统会把一条</a:t>
            </a:r>
            <a:r>
              <a:rPr lang="en-US" altLang="zh-CN" dirty="0"/>
              <a:t>TCP</a:t>
            </a:r>
            <a:r>
              <a:rPr lang="zh-CN" altLang="en-US" dirty="0"/>
              <a:t>连接的数据包总是交给一个固定的核心处理，此时逐包调度导致的跨核心传输数据会耗费</a:t>
            </a:r>
            <a:r>
              <a:rPr lang="en-US" altLang="zh-CN" dirty="0"/>
              <a:t>CPU</a:t>
            </a:r>
            <a:r>
              <a:rPr lang="zh-CN" altLang="en-US" dirty="0"/>
              <a:t>时间；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以网卡为中心：</a:t>
            </a:r>
            <a:endParaRPr lang="en-US" altLang="zh-CN" dirty="0"/>
          </a:p>
          <a:p>
            <a:r>
              <a:rPr lang="zh-CN" altLang="en-US" dirty="0"/>
              <a:t>网卡硬件支持根据</a:t>
            </a:r>
            <a:r>
              <a:rPr lang="en-US" altLang="zh-CN" dirty="0"/>
              <a:t>5</a:t>
            </a:r>
            <a:r>
              <a:rPr lang="zh-CN" altLang="en-US" dirty="0"/>
              <a:t>元组（两个</a:t>
            </a:r>
            <a:r>
              <a:rPr lang="en-US" altLang="zh-CN" dirty="0"/>
              <a:t>IP</a:t>
            </a:r>
            <a:r>
              <a:rPr lang="zh-CN" altLang="en-US" dirty="0"/>
              <a:t>、两个端口、协议）确定一条数据流，并把同一条流的数据包都分发给固定的一个核心；</a:t>
            </a:r>
            <a:endParaRPr lang="en-US" altLang="zh-CN" dirty="0"/>
          </a:p>
          <a:p>
            <a:r>
              <a:rPr lang="zh-CN" altLang="en-US" dirty="0"/>
              <a:t>网卡不能感知</a:t>
            </a:r>
            <a:r>
              <a:rPr lang="en-US" altLang="zh-CN" dirty="0"/>
              <a:t>CPU</a:t>
            </a:r>
            <a:r>
              <a:rPr lang="zh-CN" altLang="en-US" dirty="0"/>
              <a:t>的负载或者核心对应的队列长度；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34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iBalancer</a:t>
            </a:r>
            <a:r>
              <a:rPr lang="zh-CN" altLang="en-US" dirty="0"/>
              <a:t>的系统架构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55FA2E-7440-4AA0-8FB5-99ABD7A5C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1440" y="1520047"/>
            <a:ext cx="4180952" cy="23619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C6AA18-EB4D-45B7-951E-E72C1256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43" y="1914758"/>
            <a:ext cx="6367455" cy="2769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75A3D0-E882-4418-AF16-7F7A25B2B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440" y="3978325"/>
            <a:ext cx="3942857" cy="9619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F18189-9A23-42AF-B639-F306CA776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440" y="5036603"/>
            <a:ext cx="4047619" cy="11904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BCE6A3-4989-4741-B488-C59F2ED3FA3A}"/>
              </a:ext>
            </a:extLst>
          </p:cNvPr>
          <p:cNvSpPr txBox="1"/>
          <p:nvPr/>
        </p:nvSpPr>
        <p:spPr>
          <a:xfrm>
            <a:off x="1208843" y="4908572"/>
            <a:ext cx="6554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协同调度线程和网卡：</a:t>
            </a:r>
            <a:endParaRPr lang="en-US" altLang="zh-CN" dirty="0"/>
          </a:p>
          <a:p>
            <a:r>
              <a:rPr lang="zh-CN" altLang="en-US" dirty="0"/>
              <a:t>调度线程根据</a:t>
            </a:r>
            <a:r>
              <a:rPr lang="en-US" altLang="zh-CN" dirty="0"/>
              <a:t>CPU</a:t>
            </a:r>
            <a:r>
              <a:rPr lang="zh-CN" altLang="en-US" dirty="0"/>
              <a:t>核心负载分配新连接到</a:t>
            </a:r>
            <a:r>
              <a:rPr lang="en-US" altLang="zh-CN" dirty="0"/>
              <a:t>CPU</a:t>
            </a:r>
            <a:r>
              <a:rPr lang="zh-CN" altLang="en-US" dirty="0"/>
              <a:t>核心；</a:t>
            </a:r>
            <a:endParaRPr lang="en-US" altLang="zh-CN" dirty="0"/>
          </a:p>
          <a:p>
            <a:r>
              <a:rPr lang="zh-CN" altLang="en-US" dirty="0"/>
              <a:t>网卡使用硬件分发随后的数据包到固定的</a:t>
            </a:r>
            <a:r>
              <a:rPr lang="en-US" altLang="zh-CN" dirty="0"/>
              <a:t>CPU</a:t>
            </a:r>
            <a:r>
              <a:rPr lang="zh-CN" altLang="en-US" dirty="0"/>
              <a:t>核心</a:t>
            </a:r>
          </a:p>
        </p:txBody>
      </p:sp>
    </p:spTree>
    <p:extLst>
      <p:ext uri="{BB962C8B-B14F-4D97-AF65-F5344CB8AC3E}">
        <p14:creationId xmlns:p14="http://schemas.microsoft.com/office/powerpoint/2010/main" val="206503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05B9DA-0226-4AB3-B98D-C5F7BEDEF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83" y="1971906"/>
            <a:ext cx="3552233" cy="36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620EC53-618E-45B4-807C-2587AF85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iBalancer</a:t>
            </a:r>
            <a:r>
              <a:rPr lang="zh-CN" altLang="en-US" dirty="0"/>
              <a:t>的系统架构</a:t>
            </a:r>
          </a:p>
        </p:txBody>
      </p:sp>
    </p:spTree>
    <p:extLst>
      <p:ext uri="{BB962C8B-B14F-4D97-AF65-F5344CB8AC3E}">
        <p14:creationId xmlns:p14="http://schemas.microsoft.com/office/powerpoint/2010/main" val="14302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4FFBA9-BC8F-4DB3-829B-E24BDA90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42301" y="163199"/>
            <a:ext cx="4095238" cy="38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6B2D63-77A8-44B7-8029-4F38F167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42301" y="3929521"/>
            <a:ext cx="4180952" cy="1285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1F7E9F-A340-4472-A325-844EEF70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349" y="361534"/>
            <a:ext cx="4133333" cy="30190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56BF42-B98C-481E-B81F-46E2A27E1BD8}"/>
              </a:ext>
            </a:extLst>
          </p:cNvPr>
          <p:cNvSpPr txBox="1"/>
          <p:nvPr/>
        </p:nvSpPr>
        <p:spPr>
          <a:xfrm>
            <a:off x="543438" y="874454"/>
            <a:ext cx="393382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一般的负载感知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dirty="0"/>
              <a:t>以</a:t>
            </a:r>
            <a:r>
              <a:rPr lang="en-US" altLang="zh-CN" dirty="0"/>
              <a:t>CPU</a:t>
            </a:r>
            <a:r>
              <a:rPr lang="zh-CN" altLang="en-US" dirty="0"/>
              <a:t>利用率作为负载：</a:t>
            </a:r>
            <a:endParaRPr lang="en-US" altLang="zh-CN" dirty="0"/>
          </a:p>
          <a:p>
            <a:r>
              <a:rPr lang="zh-CN" altLang="en-US" dirty="0"/>
              <a:t>轮询</a:t>
            </a:r>
            <a:r>
              <a:rPr lang="en-US" altLang="zh-CN" dirty="0"/>
              <a:t>IO</a:t>
            </a:r>
            <a:r>
              <a:rPr lang="zh-CN" altLang="en-US" dirty="0"/>
              <a:t>的情况下，</a:t>
            </a:r>
            <a:r>
              <a:rPr lang="en-US" altLang="zh-CN" dirty="0"/>
              <a:t>CPU</a:t>
            </a:r>
            <a:r>
              <a:rPr lang="zh-CN" altLang="en-US" dirty="0"/>
              <a:t>核心处理的数据包不多，但利用率偏高；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以数据包队列长度为负载：</a:t>
            </a:r>
            <a:endParaRPr lang="en-US" altLang="zh-CN" dirty="0"/>
          </a:p>
          <a:p>
            <a:r>
              <a:rPr lang="zh-CN" altLang="en-US" dirty="0"/>
              <a:t>许多任务中处理数据包需要的时间不是固定的，一个很长的队列可能耗费的</a:t>
            </a:r>
            <a:r>
              <a:rPr lang="en-US" altLang="zh-CN" dirty="0"/>
              <a:t>CPU</a:t>
            </a:r>
            <a:r>
              <a:rPr lang="zh-CN" altLang="en-US" dirty="0"/>
              <a:t>时间并不长，而短的队列可能耗时更久；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硬件计数器负载感知：</a:t>
            </a:r>
            <a:endParaRPr lang="en-US" altLang="zh-CN" dirty="0"/>
          </a:p>
          <a:p>
            <a:r>
              <a:rPr lang="zh-CN" altLang="en-US" dirty="0"/>
              <a:t>处理器的每时钟指令数</a:t>
            </a:r>
            <a:r>
              <a:rPr lang="en-US" altLang="zh-CN" dirty="0"/>
              <a:t>IPC</a:t>
            </a:r>
            <a:r>
              <a:rPr lang="zh-CN" altLang="en-US" dirty="0"/>
              <a:t>、最后一级缓存缺失情况等，这种方式实现较困难并且开销大小依赖于不同的计数器的数量，不适合微秒级尾延迟工作。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264337-CCEE-4579-8556-12585747B72C}"/>
              </a:ext>
            </a:extLst>
          </p:cNvPr>
          <p:cNvSpPr txBox="1"/>
          <p:nvPr/>
        </p:nvSpPr>
        <p:spPr>
          <a:xfrm>
            <a:off x="4666738" y="874454"/>
            <a:ext cx="393382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iBalancer</a:t>
            </a:r>
            <a:r>
              <a:rPr lang="zh-CN" altLang="en-US" sz="2800" dirty="0"/>
              <a:t>的负载感知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dirty="0"/>
              <a:t>轮询时间间隔</a:t>
            </a:r>
            <a:r>
              <a:rPr lang="en-US" altLang="zh-CN" dirty="0"/>
              <a:t>PTI</a:t>
            </a:r>
            <a:r>
              <a:rPr lang="zh-CN" altLang="en-US" dirty="0"/>
              <a:t>作为负载：</a:t>
            </a:r>
            <a:endParaRPr lang="en-US" altLang="zh-CN" dirty="0"/>
          </a:p>
          <a:p>
            <a:r>
              <a:rPr lang="zh-CN" altLang="en-US" dirty="0"/>
              <a:t>通过轮询操作的时间戳间隔测量。间隔更久意味着</a:t>
            </a:r>
            <a:r>
              <a:rPr lang="en-US" altLang="zh-CN" dirty="0"/>
              <a:t>CPU</a:t>
            </a:r>
            <a:r>
              <a:rPr lang="zh-CN" altLang="en-US" dirty="0"/>
              <a:t>需要更多时间处理一个请求。不同请求所需的时长可能不同，比如通常写操作比读操作耗时更久。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对于处理所需时间比较固定的请求，</a:t>
            </a:r>
            <a:r>
              <a:rPr lang="en-US" altLang="zh-CN" dirty="0"/>
              <a:t>PTI</a:t>
            </a:r>
            <a:r>
              <a:rPr lang="zh-CN" altLang="en-US" dirty="0"/>
              <a:t>和队列长度是线性相关的，可以看做是相同的。</a:t>
            </a:r>
          </a:p>
        </p:txBody>
      </p:sp>
    </p:spTree>
    <p:extLst>
      <p:ext uri="{BB962C8B-B14F-4D97-AF65-F5344CB8AC3E}">
        <p14:creationId xmlns:p14="http://schemas.microsoft.com/office/powerpoint/2010/main" val="103424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F08C7-1BDB-4D09-8322-5E8028A8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负载指示器：迅速上升、延缓下降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06FE55-827B-433C-868B-7BF826F2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0481" y="1321255"/>
            <a:ext cx="4123809" cy="47333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8F642F-772B-4B64-8A1D-06979F7F2C84}"/>
              </a:ext>
            </a:extLst>
          </p:cNvPr>
          <p:cNvSpPr txBox="1"/>
          <p:nvPr/>
        </p:nvSpPr>
        <p:spPr>
          <a:xfrm>
            <a:off x="542925" y="2635837"/>
            <a:ext cx="8058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不应直接使用单个</a:t>
            </a:r>
            <a:r>
              <a:rPr lang="en-US" altLang="zh-CN" dirty="0"/>
              <a:t>PTI</a:t>
            </a:r>
            <a:r>
              <a:rPr lang="zh-CN" altLang="en-US" dirty="0"/>
              <a:t>，负载指示器变化太快会严重震荡，使用滑动窗口使其平滑。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使用一个小窗口，对负载变化迅速反应，迅速提高对应核心的负载指示；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使用一个大窗口，对负载变化反应缓慢，更稳定的反应负载的整体特征；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小窗口是大窗口的一半。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8050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B182F-1082-4951-AD6F-B1498767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iBalancer</a:t>
            </a:r>
            <a:r>
              <a:rPr lang="zh-CN" altLang="en-US" dirty="0"/>
              <a:t>设计总结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8D60B0-1D67-48D3-908F-D12DAFB77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内核旁路网络系统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调度器线程和网卡硬件协同调度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调度器线程根据核心负载调度新数据流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网卡硬件直接分发数据包到核心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调度线程以轮询间隔时间</a:t>
            </a:r>
            <a:r>
              <a:rPr lang="en-US" altLang="zh-CN" dirty="0"/>
              <a:t>PTI</a:t>
            </a:r>
            <a:r>
              <a:rPr lang="zh-CN" altLang="en-US" dirty="0"/>
              <a:t>为核心负载依据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6.</a:t>
            </a:r>
            <a:r>
              <a:rPr lang="zh-CN" altLang="en-US" dirty="0"/>
              <a:t>使用大、小两个滑动窗口观测负载变动</a:t>
            </a:r>
          </a:p>
        </p:txBody>
      </p:sp>
    </p:spTree>
    <p:extLst>
      <p:ext uri="{BB962C8B-B14F-4D97-AF65-F5344CB8AC3E}">
        <p14:creationId xmlns:p14="http://schemas.microsoft.com/office/powerpoint/2010/main" val="3597980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1583</TotalTime>
  <Words>1099</Words>
  <Application>Microsoft Office PowerPoint</Application>
  <PresentationFormat>全屏显示(4:3)</PresentationFormat>
  <Paragraphs>125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宋体</vt:lpstr>
      <vt:lpstr>Arial</vt:lpstr>
      <vt:lpstr>Century Gothic</vt:lpstr>
      <vt:lpstr>Wingdings 3</vt:lpstr>
      <vt:lpstr>离子</vt:lpstr>
      <vt:lpstr>iBalancer: Load-Aware in-Server Flow Scheduling  for Sub-Millisecond Tail Latency</vt:lpstr>
      <vt:lpstr>PowerPoint 演示文稿</vt:lpstr>
      <vt:lpstr>内核旁路网络系统</vt:lpstr>
      <vt:lpstr>两种基本的调度策略</vt:lpstr>
      <vt:lpstr>iBalancer的系统架构</vt:lpstr>
      <vt:lpstr>iBalancer的系统架构</vt:lpstr>
      <vt:lpstr>PowerPoint 演示文稿</vt:lpstr>
      <vt:lpstr>负载指示器：迅速上升、延缓下降</vt:lpstr>
      <vt:lpstr>iBalancer设计总结</vt:lpstr>
      <vt:lpstr>iBalancer调度器实现</vt:lpstr>
      <vt:lpstr>性能评估</vt:lpstr>
      <vt:lpstr>PowerPoint 演示文稿</vt:lpstr>
      <vt:lpstr>可伸缩性</vt:lpstr>
      <vt:lpstr>长连接/短链接混合</vt:lpstr>
      <vt:lpstr>不同比例的Get/Set请求</vt:lpstr>
      <vt:lpstr>深度学习金融诈骗识别应用服务的测试</vt:lpstr>
      <vt:lpstr>可伸缩性</vt:lpstr>
      <vt:lpstr>深度学习模型的批处理性能</vt:lpstr>
      <vt:lpstr>长短连接混合</vt:lpstr>
      <vt:lpstr>iBalancer设计总结</vt:lpstr>
      <vt:lpstr>性能结果</vt:lpstr>
      <vt:lpstr>完毕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iBalancer: Load-Aware in-Server Flow Scheduling  for Sub-Millisecond Tail Latency</dc:title>
  <dc:creator>cheng</dc:creator>
  <cp:lastModifiedBy>cheng</cp:lastModifiedBy>
  <cp:revision>74</cp:revision>
  <dcterms:created xsi:type="dcterms:W3CDTF">2021-12-29T04:51:54Z</dcterms:created>
  <dcterms:modified xsi:type="dcterms:W3CDTF">2021-12-31T03:47:28Z</dcterms:modified>
</cp:coreProperties>
</file>